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0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57" r:id="rId4"/>
    <p:sldId id="258" r:id="rId5"/>
    <p:sldId id="259" r:id="rId6"/>
    <p:sldId id="260" r:id="rId7"/>
    <p:sldId id="279" r:id="rId8"/>
    <p:sldId id="283" r:id="rId9"/>
    <p:sldId id="278" r:id="rId10"/>
    <p:sldId id="280" r:id="rId11"/>
    <p:sldId id="261" r:id="rId12"/>
    <p:sldId id="262" r:id="rId13"/>
    <p:sldId id="263" r:id="rId14"/>
    <p:sldId id="294" r:id="rId15"/>
    <p:sldId id="264" r:id="rId16"/>
    <p:sldId id="265" r:id="rId17"/>
    <p:sldId id="266" r:id="rId18"/>
    <p:sldId id="267" r:id="rId19"/>
    <p:sldId id="286" r:id="rId20"/>
    <p:sldId id="291" r:id="rId21"/>
    <p:sldId id="292" r:id="rId22"/>
    <p:sldId id="293" r:id="rId23"/>
    <p:sldId id="28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1968">
          <p15:clr>
            <a:srgbClr val="A4A3A4"/>
          </p15:clr>
        </p15:guide>
        <p15:guide id="3" pos="53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CC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171" autoAdjust="0"/>
  </p:normalViewPr>
  <p:slideViewPr>
    <p:cSldViewPr>
      <p:cViewPr varScale="1">
        <p:scale>
          <a:sx n="77" d="100"/>
          <a:sy n="77" d="100"/>
        </p:scale>
        <p:origin x="660" y="150"/>
      </p:cViewPr>
      <p:guideLst>
        <p:guide orient="horz" pos="1707"/>
        <p:guide pos="1968"/>
        <p:guide pos="53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2D9B-9241-44D0-AD1D-A75D413E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05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F3905C0-1D80-448E-8FEF-2BB8E2DD4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9283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A452B4-7511-48BF-BC28-37FBDF54B4B7}" type="slidenum">
              <a:rPr lang="en-US" altLang="en-US">
                <a:cs typeface="Calibri" panose="020F0502020204030204" pitchFamily="34" charset="0"/>
              </a:rPr>
              <a:pPr/>
              <a:t>1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All gets organized into a process which will be discussed shortly.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C19DA-BA9E-498F-AFDC-112BA27E26E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no age or income restrictions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C4AA4-F29D-465E-87C1-FFBFE552F40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3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New Volunteers, generally, do not certify in optional courses during first year</a:t>
            </a:r>
            <a:r>
              <a:rPr lang="en-US" altLang="en-US" dirty="0" smtClean="0"/>
              <a:t>. All </a:t>
            </a:r>
            <a:r>
              <a:rPr lang="en-US" altLang="en-US" dirty="0" smtClean="0"/>
              <a:t>Counselors must also successfully pass the Standards of Conduct test and the new Intake/ Interview and Quality Review test</a:t>
            </a:r>
            <a:r>
              <a:rPr lang="en-US" altLang="en-US" dirty="0" smtClean="0"/>
              <a:t>. </a:t>
            </a: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370B46-D349-4F9D-BB9C-B70CD3C8D40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Reference Manuals to be shown in later slides.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E0466-6ACA-40D3-B877-93A7A90AB35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From Pub 4012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CC2BE8-7363-4A38-9B45-6F728162848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3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Briefly describe type of content in each section and that training will work through the 1040 line-by-line in order.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D7874-5599-4DEF-978A-C32FA763311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2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EA2CE-2921-4463-8B51-E1D8EC468CF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7C2F155-797B-44F8-A140-2870BAD750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8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BF4B9-6EC9-45A2-BAD1-3A78127B1A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1BAD4-2C99-4E1F-8EA9-8F2ADD8EF44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1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C27EA9-45B1-4069-A180-ED777D5993D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32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4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5D62B-19B4-442C-89CF-6B9F96250C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6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</p:sldLayoutIdLst>
  <p:timing>
    <p:tnLst>
      <p:par>
        <p:cTn id="1" dur="indefinite" restart="never" nodeType="tmRoot"/>
      </p:par>
    </p:tnLst>
  </p:timing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wmf"/><Relationship Id="rId7" Type="http://schemas.openxmlformats.org/officeDocument/2006/relationships/image" Target="cid:image007.png@01CEAD7B.7EC49C4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cid:image005.png@01CEAD7B.7EC49C40" TargetMode="External"/><Relationship Id="rId10" Type="http://schemas.openxmlformats.org/officeDocument/2006/relationships/image" Target="cid:image015.png@01CEAD7B.7EC49C40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Tax Preparation </a:t>
            </a:r>
            <a:br>
              <a:rPr lang="en-US" altLang="en-US" dirty="0" smtClean="0"/>
            </a:br>
            <a:r>
              <a:rPr lang="en-US" altLang="en-US" dirty="0" smtClean="0"/>
              <a:t>Course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6934200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/>
              <a:t>Pub 4491 – 	Part 1 – Lesson </a:t>
            </a:r>
            <a:r>
              <a:rPr lang="en-US" dirty="0" smtClean="0"/>
              <a:t>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Filing Returns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All returns completed on computer</a:t>
            </a:r>
          </a:p>
          <a:p>
            <a:pPr lvl="1"/>
            <a:r>
              <a:rPr lang="en-US" altLang="en-US" dirty="0" smtClean="0"/>
              <a:t>TaxSlayer® software supplied by IRS</a:t>
            </a:r>
          </a:p>
          <a:p>
            <a:pPr lvl="2"/>
            <a:r>
              <a:rPr lang="en-US" altLang="en-US" dirty="0" smtClean="0"/>
              <a:t>On-line version (TaxSlayer Pro) resides on vendor’s server</a:t>
            </a:r>
          </a:p>
          <a:p>
            <a:r>
              <a:rPr lang="en-US" altLang="en-US" dirty="0" smtClean="0"/>
              <a:t>All returns must have Quality Review</a:t>
            </a:r>
          </a:p>
          <a:p>
            <a:pPr lvl="1"/>
            <a:r>
              <a:rPr lang="en-US" altLang="en-US" dirty="0" smtClean="0"/>
              <a:t>2nd pair of eyes</a:t>
            </a:r>
          </a:p>
          <a:p>
            <a:r>
              <a:rPr lang="en-US" altLang="en-US" dirty="0" smtClean="0"/>
              <a:t>All returns filed electronically</a:t>
            </a:r>
          </a:p>
          <a:p>
            <a:r>
              <a:rPr lang="en-US" altLang="en-US" dirty="0" smtClean="0"/>
              <a:t>Each taxpayer receives printed copy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Process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Complete three tests to meet IRS/AARP Tax-Aide certification requirements</a:t>
            </a:r>
          </a:p>
          <a:p>
            <a:pPr lvl="1"/>
            <a:r>
              <a:rPr lang="en-US" dirty="0" smtClean="0"/>
              <a:t>Volunteer Standards of Conduct (VSC) Test</a:t>
            </a:r>
          </a:p>
          <a:p>
            <a:pPr lvl="1"/>
            <a:r>
              <a:rPr lang="en-US" altLang="en-US" dirty="0" smtClean="0"/>
              <a:t>IRS Intake/Interview &amp; Quality Review Test </a:t>
            </a:r>
          </a:p>
          <a:p>
            <a:pPr lvl="1"/>
            <a:r>
              <a:rPr lang="en-US" dirty="0" smtClean="0"/>
              <a:t>Advanced Test</a:t>
            </a:r>
          </a:p>
          <a:p>
            <a:r>
              <a:rPr lang="en-US" dirty="0" smtClean="0"/>
              <a:t>Minimum score of 80% required on each</a:t>
            </a:r>
          </a:p>
          <a:p>
            <a:r>
              <a:rPr lang="en-US" dirty="0" smtClean="0"/>
              <a:t>May take one retest if necessary</a:t>
            </a:r>
          </a:p>
          <a:p>
            <a:r>
              <a:rPr lang="en-US" dirty="0" smtClean="0"/>
              <a:t>Show competency in use of TaxSlayer</a:t>
            </a:r>
          </a:p>
          <a:p>
            <a:r>
              <a:rPr lang="en-US" dirty="0" smtClean="0"/>
              <a:t>New volunteers generally do not complete optional courses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Volunteer Responsibilities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Stay within scope of program</a:t>
            </a:r>
          </a:p>
          <a:p>
            <a:r>
              <a:rPr lang="en-US" dirty="0" smtClean="0"/>
              <a:t>Stay within training completed</a:t>
            </a:r>
          </a:p>
          <a:p>
            <a:r>
              <a:rPr lang="en-US" dirty="0" smtClean="0"/>
              <a:t>Become familiar with and use resources</a:t>
            </a:r>
          </a:p>
          <a:p>
            <a:pPr lvl="1"/>
            <a:r>
              <a:rPr lang="en-US" dirty="0" smtClean="0"/>
              <a:t>IRS Pubs: especially, Pub. 4012</a:t>
            </a:r>
          </a:p>
          <a:p>
            <a:pPr lvl="1"/>
            <a:r>
              <a:rPr lang="en-US" dirty="0" smtClean="0"/>
              <a:t>AARP resource material &amp; IRS help facilities</a:t>
            </a:r>
          </a:p>
          <a:p>
            <a:pPr lvl="1"/>
            <a:r>
              <a:rPr lang="en-US" dirty="0" smtClean="0"/>
              <a:t>State Pubs and help facilities</a:t>
            </a:r>
          </a:p>
          <a:p>
            <a:pPr lvl="1"/>
            <a:r>
              <a:rPr lang="en-US" dirty="0" smtClean="0"/>
              <a:t>Fellow counselors</a:t>
            </a:r>
          </a:p>
          <a:p>
            <a:pPr lvl="1"/>
            <a:r>
              <a:rPr lang="en-US" dirty="0" smtClean="0"/>
              <a:t>AARP Tax-Aide </a:t>
            </a:r>
            <a:r>
              <a:rPr lang="en-US" dirty="0" err="1" smtClean="0"/>
              <a:t>Cybertax</a:t>
            </a:r>
            <a:r>
              <a:rPr lang="en-US" dirty="0" smtClean="0"/>
              <a:t> Alerts</a:t>
            </a:r>
          </a:p>
          <a:p>
            <a:r>
              <a:rPr lang="en-US" dirty="0" smtClean="0"/>
              <a:t>Understand return is client’s responsibility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Volunteer Responsibilities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Protect confidentiality and security</a:t>
            </a:r>
          </a:p>
          <a:p>
            <a:r>
              <a:rPr lang="en-US" altLang="en-US" dirty="0" smtClean="0"/>
              <a:t>Do not retain any data at site</a:t>
            </a:r>
          </a:p>
          <a:p>
            <a:r>
              <a:rPr lang="en-US" altLang="en-US" dirty="0" smtClean="0"/>
              <a:t>Record ALL activity at site every shift</a:t>
            </a:r>
          </a:p>
          <a:p>
            <a:r>
              <a:rPr lang="en-US" altLang="en-US" dirty="0" smtClean="0"/>
              <a:t>Follow site’s e-file process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Volunteer Responsibilities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Protect confidentiality and security</a:t>
            </a:r>
          </a:p>
          <a:p>
            <a:r>
              <a:rPr lang="en-US" altLang="en-US" dirty="0" smtClean="0"/>
              <a:t>Do not retain any data at site</a:t>
            </a:r>
          </a:p>
          <a:p>
            <a:r>
              <a:rPr lang="en-US" altLang="en-US" dirty="0" smtClean="0"/>
              <a:t>Record ALL activity at site every shift</a:t>
            </a:r>
          </a:p>
          <a:p>
            <a:r>
              <a:rPr lang="en-US" altLang="en-US" dirty="0" smtClean="0"/>
              <a:t>Follow site’s e-file process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Volunteer Protection Act of 1997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Certified volunteers not liable if:</a:t>
            </a:r>
          </a:p>
          <a:p>
            <a:pPr lvl="1"/>
            <a:r>
              <a:rPr lang="en-GB" dirty="0" smtClean="0"/>
              <a:t>Received IRS/AARP Foundation </a:t>
            </a:r>
            <a:r>
              <a:rPr lang="en-US" dirty="0" smtClean="0"/>
              <a:t>Tax-Aide</a:t>
            </a:r>
            <a:r>
              <a:rPr lang="en-GB" dirty="0" smtClean="0"/>
              <a:t> Training</a:t>
            </a:r>
          </a:p>
          <a:p>
            <a:pPr lvl="1"/>
            <a:r>
              <a:rPr lang="en-GB" dirty="0" smtClean="0"/>
              <a:t>Harm not wilful</a:t>
            </a:r>
          </a:p>
          <a:p>
            <a:pPr lvl="1"/>
            <a:r>
              <a:rPr lang="en-GB" dirty="0" smtClean="0"/>
              <a:t>Act within scope of program and training</a:t>
            </a:r>
          </a:p>
          <a:p>
            <a:pPr lvl="1"/>
            <a:r>
              <a:rPr lang="en-GB" dirty="0" smtClean="0"/>
              <a:t>AARP Foundation </a:t>
            </a:r>
            <a:r>
              <a:rPr lang="en-US" dirty="0" smtClean="0"/>
              <a:t>Tax-Aide</a:t>
            </a:r>
            <a:r>
              <a:rPr lang="en-GB" dirty="0" smtClean="0"/>
              <a:t> policies and procedures are followed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Expectations for Instructors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Provide positive learning experience</a:t>
            </a:r>
          </a:p>
          <a:p>
            <a:r>
              <a:rPr lang="en-US" altLang="en-US" dirty="0" smtClean="0"/>
              <a:t>Help you learn and understand preparation process</a:t>
            </a:r>
          </a:p>
          <a:p>
            <a:r>
              <a:rPr lang="en-US" altLang="en-US" dirty="0" smtClean="0"/>
              <a:t>Answer questions</a:t>
            </a:r>
          </a:p>
          <a:p>
            <a:r>
              <a:rPr lang="en-US" altLang="en-US" dirty="0" smtClean="0"/>
              <a:t>Check workbook assignments</a:t>
            </a:r>
          </a:p>
          <a:p>
            <a:r>
              <a:rPr lang="en-US" altLang="en-US" dirty="0" smtClean="0"/>
              <a:t>Provide feedback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Expectations for Volunteers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Be positive (not disruptive) in a learning environment</a:t>
            </a:r>
          </a:p>
          <a:p>
            <a:r>
              <a:rPr lang="en-US" altLang="en-US" dirty="0" smtClean="0"/>
              <a:t>Follow directions (don’t jump ahead)</a:t>
            </a:r>
          </a:p>
          <a:p>
            <a:r>
              <a:rPr lang="en-US" altLang="en-US" dirty="0" smtClean="0"/>
              <a:t>Ask questions</a:t>
            </a:r>
          </a:p>
          <a:p>
            <a:r>
              <a:rPr lang="en-US" altLang="en-US" dirty="0" smtClean="0"/>
              <a:t>Timely completion of assignments </a:t>
            </a:r>
          </a:p>
          <a:p>
            <a:r>
              <a:rPr lang="en-US" altLang="en-US" dirty="0" smtClean="0"/>
              <a:t>Successful certification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657600" cy="4286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IRS Forms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Form 13614-C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Form 1040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W-2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Form 1099 (various)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ACA forms: 8962, 8965, 1095-A, etc.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 smtClean="0"/>
              <a:t>And more!</a:t>
            </a:r>
          </a:p>
          <a:p>
            <a:pPr marL="346075" lvl="1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 smtClean="0"/>
              <a:t>IRS Publications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Pub 4012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/>
              <a:t>Pub 4491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 smtClean="0"/>
              <a:t>Pub 17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 smtClean="0"/>
              <a:t>TaxSlayer Software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dirty="0" smtClean="0"/>
              <a:t>State reference material &amp; forms as applicable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Process Components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333375"/>
            <a:ext cx="2438400" cy="83026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cs typeface="Calibri" panose="020F0502020204030204" pitchFamily="34" charset="0"/>
              </a:rPr>
              <a:t>Each will be covered in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Training Reference Icons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25605" name="Picture 5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09738"/>
            <a:ext cx="1574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Users\Steve\AppData\Local\Microsoft\Windows\Temporary Internet Files\Content.IE5\B8CB35FU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738313"/>
            <a:ext cx="1565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id:image005.png@01CEAD7B.7EC49C4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60020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71500" y="2819400"/>
            <a:ext cx="164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Definitions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3463925" y="2819400"/>
            <a:ext cx="164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Interview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6357938" y="2819400"/>
            <a:ext cx="164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Tax Law</a:t>
            </a:r>
          </a:p>
        </p:txBody>
      </p:sp>
      <p:pic>
        <p:nvPicPr>
          <p:cNvPr id="25611" name="Picture 11" descr="cid:image007.png@01CEAD7B.7EC49C4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113213"/>
            <a:ext cx="129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C:\Users\McHugh\AppData\Local\Microsoft\Windows\Temporary Internet Files\Content.IE5\B5UKARFG\MC90024040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4144963"/>
            <a:ext cx="141128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cid:image015.png@01CEAD7B.7EC49C4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178300"/>
            <a:ext cx="14192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4905375" y="5410200"/>
            <a:ext cx="1462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Exit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>Interview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2738438" y="5410200"/>
            <a:ext cx="1462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Quality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>Review</a:t>
            </a:r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571500" y="5410200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TaxSlayer</a:t>
            </a:r>
          </a:p>
        </p:txBody>
      </p:sp>
      <p:pic>
        <p:nvPicPr>
          <p:cNvPr id="25617" name="Picture 18" descr="C:\Users\Steve\AppData\Local\Microsoft\Windows\Temporary Internet Files\Content.IE5\BKA8153N\MC900439359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094163"/>
            <a:ext cx="1371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7070725" y="5410200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Calibri" panose="020F0502020204030204" pitchFamily="34" charset="0"/>
              </a:rPr>
              <a:t>Practice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7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defRPr/>
            </a:pPr>
            <a:r>
              <a:rPr lang="en-US" altLang="en-US" sz="3200" dirty="0" smtClean="0"/>
              <a:t>AARP Tax-Aide education is all about: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altLang="en-US" sz="2800" dirty="0" smtClean="0"/>
              <a:t>Interaction with taxpayer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altLang="en-US" sz="2800" dirty="0" smtClean="0"/>
              <a:t>Forms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altLang="en-US" sz="2800" dirty="0" smtClean="0"/>
              <a:t>Data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defRPr/>
            </a:pPr>
            <a:r>
              <a:rPr lang="en-US" altLang="en-US" sz="2800" dirty="0" smtClean="0"/>
              <a:t>Calculations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Welcome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1981200"/>
            <a:ext cx="41592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Starting Point – Taxpayer Interview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8"/>
            <a:ext cx="78867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786438" y="4953000"/>
            <a:ext cx="2728912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 13614-C: Intake/Interview Sheet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23559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1766888"/>
            <a:ext cx="7886700" cy="4329112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-285750" y="2895600"/>
            <a:ext cx="9017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-285750" y="4191000"/>
            <a:ext cx="9017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-273050" y="5181600"/>
            <a:ext cx="9017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 13614-C Part IV: Health Care Coverage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24580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945481"/>
            <a:ext cx="7886700" cy="3729037"/>
          </a:xfrm>
        </p:spPr>
      </p:pic>
      <p:sp>
        <p:nvSpPr>
          <p:cNvPr id="6" name="Rounded Rectangle 5"/>
          <p:cNvSpPr/>
          <p:nvPr/>
        </p:nvSpPr>
        <p:spPr>
          <a:xfrm>
            <a:off x="628650" y="4038600"/>
            <a:ext cx="7886700" cy="16359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Course Introduction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19200" y="25146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429000" y="4495800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cs typeface="Calibri" panose="020F0502020204030204" pitchFamily="34" charset="0"/>
              </a:rPr>
              <a:t>Comments…</a:t>
            </a:r>
            <a:endParaRPr lang="en-US" altLang="en-US" sz="3200" dirty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pic>
        <p:nvPicPr>
          <p:cNvPr id="25606" name="Picture 8" descr="C:\Users\Steve\AppData\Local\Microsoft\Windows\Temporary Internet Files\Content.IE5\QY4A8XFZ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308225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AARP Foundation Tax-Aide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Nationwide non-profit program administered by AARP Foundation</a:t>
            </a:r>
          </a:p>
          <a:p>
            <a:r>
              <a:rPr lang="en-US" dirty="0" smtClean="0"/>
              <a:t>Helps low-to-moderate income taxpayers with special attention to age 60+</a:t>
            </a:r>
          </a:p>
          <a:p>
            <a:r>
              <a:rPr lang="en-US" dirty="0" smtClean="0"/>
              <a:t>Free confidential service</a:t>
            </a:r>
          </a:p>
          <a:p>
            <a:r>
              <a:rPr lang="en-US" dirty="0" smtClean="0"/>
              <a:t>Committed to high-quality service</a:t>
            </a:r>
          </a:p>
          <a:p>
            <a:r>
              <a:rPr lang="en-US" dirty="0" smtClean="0"/>
              <a:t>Answers tax questions/prepares returns</a:t>
            </a:r>
          </a:p>
          <a:p>
            <a:r>
              <a:rPr lang="en-US" dirty="0" smtClean="0"/>
              <a:t>Funding from AARP Foundation and IRS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Course levels and training approach</a:t>
            </a:r>
          </a:p>
          <a:p>
            <a:r>
              <a:rPr lang="en-US" altLang="en-US" dirty="0" smtClean="0"/>
              <a:t>Certification process</a:t>
            </a:r>
          </a:p>
          <a:p>
            <a:r>
              <a:rPr lang="en-US" altLang="en-US" dirty="0" smtClean="0"/>
              <a:t>Volunteer responsibilities</a:t>
            </a:r>
          </a:p>
          <a:p>
            <a:r>
              <a:rPr lang="en-US" altLang="en-US" dirty="0" smtClean="0"/>
              <a:t>Critical components of return preparation process</a:t>
            </a:r>
          </a:p>
          <a:p>
            <a:r>
              <a:rPr lang="en-US" altLang="en-US" dirty="0" smtClean="0"/>
              <a:t>Resources available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Course Levels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Levels</a:t>
            </a:r>
          </a:p>
          <a:p>
            <a:pPr lvl="1"/>
            <a:r>
              <a:rPr lang="en-US" dirty="0" smtClean="0"/>
              <a:t>Basic – for Volunteer Income Tax Assistance (VITA) sites (not Tax-Aide)</a:t>
            </a:r>
          </a:p>
          <a:p>
            <a:pPr lvl="1"/>
            <a:r>
              <a:rPr lang="en-US" dirty="0" smtClean="0"/>
              <a:t>Advanced – all Tax-Aide Counselors</a:t>
            </a:r>
          </a:p>
          <a:p>
            <a:r>
              <a:rPr lang="en-US" dirty="0" smtClean="0"/>
              <a:t>Optional Courses</a:t>
            </a:r>
          </a:p>
          <a:p>
            <a:pPr lvl="1"/>
            <a:r>
              <a:rPr lang="en-US" dirty="0" smtClean="0"/>
              <a:t>Health Savings Accounts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International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Training Approach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TaxSlayer Immersion</a:t>
            </a:r>
          </a:p>
          <a:p>
            <a:pPr lvl="1"/>
            <a:r>
              <a:rPr lang="en-US" altLang="en-US" dirty="0" smtClean="0"/>
              <a:t>Learn the application of law while immersed in the tax software;</a:t>
            </a:r>
          </a:p>
          <a:p>
            <a:pPr lvl="1"/>
            <a:r>
              <a:rPr lang="en-US" altLang="en-US" dirty="0" smtClean="0"/>
              <a:t>Learn to use IRS reference manuals &amp; AARP resource material</a:t>
            </a:r>
          </a:p>
          <a:p>
            <a:pPr lvl="1"/>
            <a:r>
              <a:rPr lang="en-US" altLang="en-US" dirty="0" smtClean="0"/>
              <a:t>Follow Process Based Training (PBT):</a:t>
            </a:r>
          </a:p>
          <a:p>
            <a:pPr lvl="2"/>
            <a:r>
              <a:rPr lang="en-US" altLang="en-US" dirty="0" smtClean="0"/>
              <a:t>Structured process combining interview, application of law, and tax software to complete return followed by full Quality Review of the return</a:t>
            </a:r>
          </a:p>
          <a:p>
            <a:pPr lvl="2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Training Approach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Income tax training</a:t>
            </a:r>
          </a:p>
          <a:p>
            <a:pPr lvl="1"/>
            <a:r>
              <a:rPr lang="en-US" altLang="en-US" dirty="0" smtClean="0"/>
              <a:t>Start with basics</a:t>
            </a:r>
          </a:p>
          <a:p>
            <a:pPr lvl="1"/>
            <a:r>
              <a:rPr lang="en-US" altLang="en-US" dirty="0" smtClean="0"/>
              <a:t>Continue through complete return</a:t>
            </a:r>
          </a:p>
          <a:p>
            <a:pPr lvl="1"/>
            <a:r>
              <a:rPr lang="en-US" altLang="en-US" dirty="0" smtClean="0"/>
              <a:t>It becomes a process</a:t>
            </a:r>
          </a:p>
          <a:p>
            <a:pPr lvl="1"/>
            <a:r>
              <a:rPr lang="en-US" altLang="en-US" dirty="0" smtClean="0"/>
              <a:t>Course follows progression through Form 1040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4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Tax Return Preparation is a Process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496" y="1718228"/>
            <a:ext cx="2103438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Greet taxpayer and verify identity with photo ID and SSN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496" y="3013540"/>
            <a:ext cx="210343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Review I&amp;I form and discuss all answers with taxpayer</a:t>
            </a:r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>
            <a:off x="1537215" y="2632628"/>
            <a:ext cx="0" cy="3809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5496" y="4308852"/>
            <a:ext cx="2103438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Start return, </a:t>
            </a:r>
            <a:r>
              <a:rPr lang="en-US" dirty="0" smtClean="0">
                <a:solidFill>
                  <a:schemeClr val="tx1"/>
                </a:solidFill>
              </a:rPr>
              <a:t>enter Basic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1389" y="1743943"/>
            <a:ext cx="2103438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Complete Federal </a:t>
            </a:r>
            <a:r>
              <a:rPr lang="en-US" dirty="0" smtClean="0">
                <a:solidFill>
                  <a:schemeClr val="tx1"/>
                </a:solidFill>
              </a:rPr>
              <a:t>return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1389" y="4134543"/>
            <a:ext cx="210343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Complete State/Local returns if applicable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31389" y="5512724"/>
            <a:ext cx="2103438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Review Summary – correct any errors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3199" y="2754528"/>
            <a:ext cx="210343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Quality Review by second Counselor with taxpayer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53199" y="3984094"/>
            <a:ext cx="2103437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Print return(s) for taxpayer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53199" y="4939340"/>
            <a:ext cx="2103437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Taxpayer signature(s)</a:t>
            </a:r>
          </a:p>
        </p:txBody>
      </p:sp>
      <p:sp>
        <p:nvSpPr>
          <p:cNvPr id="37" name="Flowchart: Terminator 36"/>
          <p:cNvSpPr/>
          <p:nvPr/>
        </p:nvSpPr>
        <p:spPr>
          <a:xfrm>
            <a:off x="6400799" y="5894587"/>
            <a:ext cx="2408237" cy="625475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Collate copies – review w/taxpayer</a:t>
            </a:r>
          </a:p>
        </p:txBody>
      </p:sp>
      <p:cxnSp>
        <p:nvCxnSpPr>
          <p:cNvPr id="40" name="Straight Arrow Connector 39"/>
          <p:cNvCxnSpPr>
            <a:stCxn id="11" idx="2"/>
            <a:endCxn id="13" idx="0"/>
          </p:cNvCxnSpPr>
          <p:nvPr/>
        </p:nvCxnSpPr>
        <p:spPr>
          <a:xfrm>
            <a:off x="1537215" y="3927940"/>
            <a:ext cx="0" cy="3809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2"/>
            <a:endCxn id="68" idx="0"/>
          </p:cNvCxnSpPr>
          <p:nvPr/>
        </p:nvCxnSpPr>
        <p:spPr>
          <a:xfrm>
            <a:off x="4483108" y="2475463"/>
            <a:ext cx="0" cy="4637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" idx="2"/>
            <a:endCxn id="25" idx="0"/>
          </p:cNvCxnSpPr>
          <p:nvPr/>
        </p:nvCxnSpPr>
        <p:spPr>
          <a:xfrm>
            <a:off x="4483108" y="5048943"/>
            <a:ext cx="0" cy="46378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8" idx="2"/>
            <a:endCxn id="30" idx="0"/>
          </p:cNvCxnSpPr>
          <p:nvPr/>
        </p:nvCxnSpPr>
        <p:spPr>
          <a:xfrm>
            <a:off x="7604918" y="3668928"/>
            <a:ext cx="0" cy="31516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" idx="2"/>
            <a:endCxn id="31" idx="0"/>
          </p:cNvCxnSpPr>
          <p:nvPr/>
        </p:nvCxnSpPr>
        <p:spPr>
          <a:xfrm>
            <a:off x="7604918" y="4624174"/>
            <a:ext cx="0" cy="31516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1" idx="2"/>
            <a:endCxn id="37" idx="0"/>
          </p:cNvCxnSpPr>
          <p:nvPr/>
        </p:nvCxnSpPr>
        <p:spPr>
          <a:xfrm>
            <a:off x="7604918" y="5579420"/>
            <a:ext cx="0" cy="3151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3"/>
            <a:endCxn id="17" idx="1"/>
          </p:cNvCxnSpPr>
          <p:nvPr/>
        </p:nvCxnSpPr>
        <p:spPr>
          <a:xfrm flipV="1">
            <a:off x="2588934" y="2109703"/>
            <a:ext cx="842455" cy="3768781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0"/>
          <p:cNvCxnSpPr>
            <a:stCxn id="25" idx="3"/>
            <a:endCxn id="80" idx="1"/>
          </p:cNvCxnSpPr>
          <p:nvPr/>
        </p:nvCxnSpPr>
        <p:spPr>
          <a:xfrm flipV="1">
            <a:off x="5534827" y="2119322"/>
            <a:ext cx="1018372" cy="3759162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85496" y="5421284"/>
            <a:ext cx="210343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Select applicable forms using Quick File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13" idx="2"/>
          </p:cNvCxnSpPr>
          <p:nvPr/>
        </p:nvCxnSpPr>
        <p:spPr>
          <a:xfrm>
            <a:off x="1537215" y="5040372"/>
            <a:ext cx="0" cy="3809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31389" y="2939243"/>
            <a:ext cx="2103438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Complete </a:t>
            </a:r>
            <a:r>
              <a:rPr lang="en-US" dirty="0" smtClean="0">
                <a:solidFill>
                  <a:schemeClr val="tx1"/>
                </a:solidFill>
              </a:rPr>
              <a:t>Health Care section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68" idx="2"/>
            <a:endCxn id="19" idx="0"/>
          </p:cNvCxnSpPr>
          <p:nvPr/>
        </p:nvCxnSpPr>
        <p:spPr>
          <a:xfrm>
            <a:off x="4483108" y="3670763"/>
            <a:ext cx="0" cy="4637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53199" y="1799282"/>
            <a:ext cx="2103437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Complete e-file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>
            <a:stCxn id="80" idx="2"/>
            <a:endCxn id="28" idx="0"/>
          </p:cNvCxnSpPr>
          <p:nvPr/>
        </p:nvCxnSpPr>
        <p:spPr>
          <a:xfrm>
            <a:off x="7604918" y="2439362"/>
            <a:ext cx="0" cy="31516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8088"/>
            <a:ext cx="36385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03350"/>
            <a:ext cx="35512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7"/>
          <p:cNvSpPr>
            <a:spLocks noGrp="1"/>
          </p:cNvSpPr>
          <p:nvPr>
            <p:ph type="title"/>
          </p:nvPr>
        </p:nvSpPr>
        <p:spPr>
          <a:xfrm>
            <a:off x="628650" y="28575"/>
            <a:ext cx="7886700" cy="11795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Federal Return (1040)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369888" y="3432175"/>
            <a:ext cx="3813175" cy="1381125"/>
          </a:xfrm>
          <a:prstGeom prst="roundRect">
            <a:avLst>
              <a:gd name="adj" fmla="val 10783"/>
            </a:avLst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9888" y="4837113"/>
            <a:ext cx="3813175" cy="1354137"/>
          </a:xfrm>
          <a:prstGeom prst="roundRect">
            <a:avLst>
              <a:gd name="adj" fmla="val 9718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722813" y="1471613"/>
            <a:ext cx="3813175" cy="584200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22813" y="2090738"/>
            <a:ext cx="3813175" cy="41116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2813" y="2552700"/>
            <a:ext cx="3813175" cy="2190750"/>
          </a:xfrm>
          <a:prstGeom prst="roundRect">
            <a:avLst>
              <a:gd name="adj" fmla="val 7422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722813" y="4743450"/>
            <a:ext cx="3813175" cy="438150"/>
          </a:xfrm>
          <a:prstGeom prst="round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722813" y="5259388"/>
            <a:ext cx="3813175" cy="990600"/>
          </a:xfrm>
          <a:prstGeom prst="roundRect">
            <a:avLst>
              <a:gd name="adj" fmla="val 12929"/>
            </a:avLst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20095643">
            <a:off x="857140" y="1681952"/>
            <a:ext cx="283790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General Info</a:t>
            </a:r>
          </a:p>
        </p:txBody>
      </p:sp>
      <p:sp>
        <p:nvSpPr>
          <p:cNvPr id="23" name="Rectangle 22"/>
          <p:cNvSpPr/>
          <p:nvPr/>
        </p:nvSpPr>
        <p:spPr>
          <a:xfrm rot="20323017">
            <a:off x="1377096" y="3733577"/>
            <a:ext cx="17979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Income</a:t>
            </a:r>
          </a:p>
        </p:txBody>
      </p:sp>
      <p:sp>
        <p:nvSpPr>
          <p:cNvPr id="24" name="Rectangle 23"/>
          <p:cNvSpPr/>
          <p:nvPr/>
        </p:nvSpPr>
        <p:spPr>
          <a:xfrm rot="20571164">
            <a:off x="855145" y="5252564"/>
            <a:ext cx="284189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Adjustments</a:t>
            </a:r>
          </a:p>
        </p:txBody>
      </p:sp>
      <p:sp>
        <p:nvSpPr>
          <p:cNvPr id="25" name="Rectangle 24"/>
          <p:cNvSpPr/>
          <p:nvPr/>
        </p:nvSpPr>
        <p:spPr>
          <a:xfrm rot="21432236">
            <a:off x="5629397" y="1502107"/>
            <a:ext cx="19319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Deductions</a:t>
            </a:r>
          </a:p>
        </p:txBody>
      </p:sp>
      <p:sp>
        <p:nvSpPr>
          <p:cNvPr id="26" name="Rectangle 25"/>
          <p:cNvSpPr/>
          <p:nvPr/>
        </p:nvSpPr>
        <p:spPr>
          <a:xfrm rot="20947928">
            <a:off x="6061966" y="2077630"/>
            <a:ext cx="106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Tax</a:t>
            </a:r>
          </a:p>
        </p:txBody>
      </p:sp>
      <p:sp>
        <p:nvSpPr>
          <p:cNvPr id="27" name="Rectangle 26"/>
          <p:cNvSpPr/>
          <p:nvPr/>
        </p:nvSpPr>
        <p:spPr>
          <a:xfrm rot="20962606">
            <a:off x="4690366" y="2969043"/>
            <a:ext cx="3810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Non-refundable Credits, Payments &amp; </a:t>
            </a:r>
            <a:br>
              <a:rPr lang="en-US" sz="2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</a:br>
            <a:r>
              <a:rPr lang="en-US" sz="24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Refundable Credits</a:t>
            </a:r>
          </a:p>
        </p:txBody>
      </p:sp>
      <p:sp>
        <p:nvSpPr>
          <p:cNvPr id="30" name="Rectangle 29"/>
          <p:cNvSpPr/>
          <p:nvPr/>
        </p:nvSpPr>
        <p:spPr>
          <a:xfrm rot="21340108">
            <a:off x="4995166" y="4615912"/>
            <a:ext cx="3200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Account info</a:t>
            </a:r>
          </a:p>
        </p:txBody>
      </p:sp>
      <p:sp>
        <p:nvSpPr>
          <p:cNvPr id="31" name="Rectangle 30"/>
          <p:cNvSpPr/>
          <p:nvPr/>
        </p:nvSpPr>
        <p:spPr>
          <a:xfrm rot="20960416">
            <a:off x="5635058" y="5384665"/>
            <a:ext cx="22558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Signatures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8300" y="1352550"/>
            <a:ext cx="3814763" cy="2041525"/>
          </a:xfrm>
          <a:prstGeom prst="roundRect">
            <a:avLst>
              <a:gd name="adj" fmla="val 9334"/>
            </a:avLst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86" name="TextBox 3"/>
          <p:cNvSpPr txBox="1">
            <a:spLocks noChangeArrowheads="1"/>
          </p:cNvSpPr>
          <p:nvPr/>
        </p:nvSpPr>
        <p:spPr bwMode="auto">
          <a:xfrm>
            <a:off x="2133600" y="1368425"/>
            <a:ext cx="533400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latin typeface="Arial Black" panose="020B0A04020102020204" pitchFamily="34" charset="0"/>
                <a:cs typeface="Calibri" panose="020F0502020204030204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11" grpId="0" animBg="1"/>
    </p:bld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846</Words>
  <Application>Microsoft Office PowerPoint</Application>
  <PresentationFormat>On-screen Show (4:3)</PresentationFormat>
  <Paragraphs>206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Verdana</vt:lpstr>
      <vt:lpstr>Wingdings</vt:lpstr>
      <vt:lpstr>NTTC</vt:lpstr>
      <vt:lpstr>Tax Preparation  Course Introduction</vt:lpstr>
      <vt:lpstr>Welcome</vt:lpstr>
      <vt:lpstr>AARP Foundation Tax-Aide</vt:lpstr>
      <vt:lpstr> Objectives</vt:lpstr>
      <vt:lpstr>Course Levels</vt:lpstr>
      <vt:lpstr>Training Approach</vt:lpstr>
      <vt:lpstr>Training Approach</vt:lpstr>
      <vt:lpstr>Tax Return Preparation is a Process</vt:lpstr>
      <vt:lpstr>Federal Return (1040)</vt:lpstr>
      <vt:lpstr>Filing Returns</vt:lpstr>
      <vt:lpstr>Certification Process </vt:lpstr>
      <vt:lpstr>Volunteer Responsibilities</vt:lpstr>
      <vt:lpstr>Volunteer Responsibilities</vt:lpstr>
      <vt:lpstr>Volunteer Responsibilities</vt:lpstr>
      <vt:lpstr>Volunteer Protection Act of 1997</vt:lpstr>
      <vt:lpstr>Expectations for Instructors</vt:lpstr>
      <vt:lpstr>Expectations for Volunteers</vt:lpstr>
      <vt:lpstr>Process Components </vt:lpstr>
      <vt:lpstr>Training Reference Icons</vt:lpstr>
      <vt:lpstr>The Starting Point – Taxpayer Interview</vt:lpstr>
      <vt:lpstr>Form 13614-C: Intake/Interview Sheet</vt:lpstr>
      <vt:lpstr>Form 13614-C Part IV: Health Care Coverage</vt:lpstr>
      <vt:lpstr>Course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2013-10-24T23:49:11Z</dcterms:created>
  <dcterms:modified xsi:type="dcterms:W3CDTF">2016-12-15T18:04:40Z</dcterms:modified>
</cp:coreProperties>
</file>